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7"/>
  </p:notesMasterIdLst>
  <p:handoutMasterIdLst>
    <p:handoutMasterId r:id="rId48"/>
  </p:handoutMasterIdLst>
  <p:sldIdLst>
    <p:sldId id="515" r:id="rId4"/>
    <p:sldId id="516" r:id="rId5"/>
    <p:sldId id="510" r:id="rId6"/>
    <p:sldId id="511" r:id="rId7"/>
    <p:sldId id="512" r:id="rId8"/>
    <p:sldId id="513" r:id="rId9"/>
    <p:sldId id="514" r:id="rId10"/>
    <p:sldId id="478" r:id="rId11"/>
    <p:sldId id="479" r:id="rId12"/>
    <p:sldId id="480" r:id="rId13"/>
    <p:sldId id="481" r:id="rId14"/>
    <p:sldId id="528" r:id="rId15"/>
    <p:sldId id="527" r:id="rId16"/>
    <p:sldId id="482" r:id="rId17"/>
    <p:sldId id="520" r:id="rId18"/>
    <p:sldId id="521" r:id="rId19"/>
    <p:sldId id="522" r:id="rId20"/>
    <p:sldId id="523" r:id="rId21"/>
    <p:sldId id="524" r:id="rId22"/>
    <p:sldId id="525" r:id="rId23"/>
    <p:sldId id="483" r:id="rId24"/>
    <p:sldId id="484" r:id="rId25"/>
    <p:sldId id="485" r:id="rId26"/>
    <p:sldId id="486" r:id="rId27"/>
    <p:sldId id="519" r:id="rId28"/>
    <p:sldId id="491" r:id="rId29"/>
    <p:sldId id="492" r:id="rId30"/>
    <p:sldId id="529" r:id="rId31"/>
    <p:sldId id="530" r:id="rId32"/>
    <p:sldId id="493" r:id="rId33"/>
    <p:sldId id="494" r:id="rId34"/>
    <p:sldId id="495" r:id="rId35"/>
    <p:sldId id="496" r:id="rId36"/>
    <p:sldId id="497" r:id="rId37"/>
    <p:sldId id="498" r:id="rId38"/>
    <p:sldId id="499" r:id="rId39"/>
    <p:sldId id="500" r:id="rId40"/>
    <p:sldId id="501" r:id="rId41"/>
    <p:sldId id="502" r:id="rId42"/>
    <p:sldId id="517" r:id="rId43"/>
    <p:sldId id="531" r:id="rId44"/>
    <p:sldId id="472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02-Dec-15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02-Dec-15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1D748-9992-41D3-9EC1-E347BD2FE23A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12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690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510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994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FFBF4-B5CC-4BEF-BC2C-38FD381D9156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891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993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678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1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02-Dec-15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02-Dec-15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360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6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92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02-Dec-15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02-Dec-15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amesalad.com/p/ccbx4321/avatar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6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096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Other Types in 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07770" y="1746088"/>
            <a:ext cx="7382341" cy="1355699"/>
          </a:xfrm>
        </p:spPr>
        <p:txBody>
          <a:bodyPr>
            <a:normAutofit/>
          </a:bodyPr>
          <a:lstStyle/>
          <a:p>
            <a:r>
              <a:rPr lang="en-US" dirty="0"/>
              <a:t>Enumerations, Structures</a:t>
            </a:r>
            <a:r>
              <a:rPr lang="en-US" dirty="0" smtClean="0"/>
              <a:t>, Generic Classes, Attributes 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egg-face-art-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941" y="3429000"/>
            <a:ext cx="4641360" cy="2852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585403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5055302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499803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840965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794507"/>
            <a:ext cx="2152473" cy="2362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604264" y="3836577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132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25156" y="1219200"/>
            <a:ext cx="10731656" cy="5197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X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Y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RedValue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GreenValue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BlueValue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Edges { Straight, Rounded 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r" eaLnBrk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             </a:t>
            </a:r>
            <a:r>
              <a:rPr lang="en-US" altLang="ko-KR" sz="2000" b="1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smtClean="0"/>
              <a:t>Structures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18364" y="1069977"/>
            <a:ext cx="10731656" cy="54832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Square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 Location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Size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SurfaceColor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BorderColor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Edges Edges { get; set; }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Square(Point location, 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size, Color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surfaceColor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Color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borderColor, Edges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edges) : this()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this.Location = location;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this.Size = size;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this.SurfaceColor = surfaceColor;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this.BorderColor = borderColor;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this.Edges = edges;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Struct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</a:p>
          <a:p>
            <a:endParaRPr lang="en-US" noProof="1"/>
          </a:p>
          <a:p>
            <a:pPr lvl="1">
              <a:spcBef>
                <a:spcPts val="0"/>
              </a:spcBef>
            </a:pPr>
            <a:r>
              <a:rPr lang="en-US" noProof="1" smtClean="0"/>
              <a:t>Generally allocated on 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stack </a:t>
            </a:r>
            <a:r>
              <a:rPr lang="en-US" noProof="1" smtClean="0"/>
              <a:t>(</a:t>
            </a:r>
            <a:r>
              <a:rPr lang="en-US" noProof="1" smtClean="0"/>
              <a:t>on 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noProof="1" smtClean="0"/>
              <a:t>if part of object)</a:t>
            </a:r>
          </a:p>
          <a:p>
            <a:pPr lvl="1">
              <a:spcBef>
                <a:spcPts val="0"/>
              </a:spcBef>
            </a:pPr>
            <a:r>
              <a:rPr lang="en-US" noProof="1" smtClean="0"/>
              <a:t>Variable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holds </a:t>
            </a:r>
            <a:r>
              <a:rPr lang="en-US" noProof="1" smtClean="0"/>
              <a:t>directly its </a:t>
            </a:r>
            <a:r>
              <a:rPr lang="en-US" noProof="1" smtClean="0"/>
              <a:t>value </a:t>
            </a:r>
            <a:r>
              <a:rPr lang="en-US" noProof="1" smtClean="0"/>
              <a:t>(3 bytes)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Instance of </a:t>
            </a:r>
            <a:r>
              <a:rPr lang="en-US" dirty="0" smtClean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</a:p>
          <a:p>
            <a:endParaRPr lang="en-US" dirty="0"/>
          </a:p>
          <a:p>
            <a:pPr lvl="1"/>
            <a:r>
              <a:rPr lang="en-US" dirty="0" smtClean="0"/>
              <a:t>Allocated on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</a:p>
          <a:p>
            <a:pPr lvl="1"/>
            <a:r>
              <a:rPr lang="en-US" dirty="0"/>
              <a:t>Variable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holds an </a:t>
            </a:r>
            <a:r>
              <a:rPr lang="en-US" dirty="0" smtClean="0"/>
              <a:t>address (4 or 8-byte) to a memory area in the heap, where the color object is stored (header + data)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vs Classes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644" y="1839138"/>
            <a:ext cx="5347568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591119"/>
              </p:ext>
            </p:extLst>
          </p:nvPr>
        </p:nvGraphicFramePr>
        <p:xfrm>
          <a:off x="6814114" y="1371600"/>
          <a:ext cx="2133600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612" y="4240126"/>
            <a:ext cx="5347567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607508"/>
              </p:ext>
            </p:extLst>
          </p:nvPr>
        </p:nvGraphicFramePr>
        <p:xfrm>
          <a:off x="6835021" y="3796553"/>
          <a:ext cx="4731391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13"/>
                <a:gridCol w="675913"/>
                <a:gridCol w="675913"/>
                <a:gridCol w="675913"/>
                <a:gridCol w="675913"/>
                <a:gridCol w="675913"/>
                <a:gridCol w="675913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f0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5a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6131090" y="3805230"/>
            <a:ext cx="686991" cy="4752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48030" y="4465468"/>
            <a:ext cx="671242" cy="1144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8075613" y="3360766"/>
            <a:ext cx="228600" cy="2667000"/>
          </a:xfrm>
          <a:prstGeom prst="rightBrace">
            <a:avLst>
              <a:gd name="adj1" fmla="val 8333"/>
              <a:gd name="adj2" fmla="val 495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1316" y="4808566"/>
            <a:ext cx="24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 header bytes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089416" y="1421776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980613" y="4579966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127123" y="1375902"/>
            <a:ext cx="661633" cy="4901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144063" y="2036140"/>
            <a:ext cx="645884" cy="1736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Consider</a:t>
            </a:r>
            <a:r>
              <a:rPr lang="en-US" b="1" dirty="0" smtClean="0"/>
              <a:t> </a:t>
            </a:r>
            <a:r>
              <a:rPr lang="en-US" noProof="1" smtClean="0"/>
              <a:t>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instead of a class if:</a:t>
            </a:r>
          </a:p>
          <a:p>
            <a:pPr lvl="1"/>
            <a:r>
              <a:rPr lang="en-US" noProof="1"/>
              <a:t>I</a:t>
            </a:r>
            <a:r>
              <a:rPr lang="en-US" noProof="1" smtClean="0"/>
              <a:t>nstances of the type are small and commonly short-lived 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noProof="1" smtClean="0"/>
              <a:t> 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unless the type has all of the following characteristics:</a:t>
            </a:r>
          </a:p>
          <a:p>
            <a:pPr lvl="1"/>
            <a:r>
              <a:rPr lang="en-US" noProof="1" smtClean="0"/>
              <a:t>It logically represents a single value, similar to primitive types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noProof="1" smtClean="0"/>
              <a:t>,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noProof="1" smtClean="0"/>
              <a:t>, etc.)</a:t>
            </a:r>
          </a:p>
          <a:p>
            <a:pPr lvl="1"/>
            <a:r>
              <a:rPr lang="en-US" noProof="1" smtClean="0"/>
              <a:t>It has an instance size </a:t>
            </a:r>
            <a:r>
              <a:rPr lang="en-US" noProof="1" smtClean="0"/>
              <a:t>less than 16 </a:t>
            </a:r>
            <a:r>
              <a:rPr lang="en-US" noProof="1" smtClean="0"/>
              <a:t>bytes</a:t>
            </a:r>
          </a:p>
          <a:p>
            <a:pPr lvl="1"/>
            <a:r>
              <a:rPr lang="en-US" noProof="1" smtClean="0"/>
              <a:t>It 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r>
              <a:rPr lang="en-US" noProof="1" smtClean="0"/>
              <a:t>It will not have to be boxed frequently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When to </a:t>
            </a:r>
            <a:r>
              <a:rPr lang="en-US" noProof="1" smtClean="0"/>
              <a:t>Use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?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rocketdock.com/images/screenshots/c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4852963" cy="26670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C# Structures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http://www.sciencesoftware.com/Gallery/Vori_chirality_large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9796" y="990600"/>
            <a:ext cx="6820488" cy="36877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" name="Picture 6" descr="http://www.macwareinc.com/images/screenshots/ldspro/LDSproobjec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3" y="990600"/>
            <a:ext cx="3980604" cy="4076586"/>
          </a:xfrm>
          <a:prstGeom prst="roundRect">
            <a:avLst>
              <a:gd name="adj" fmla="val 5180"/>
            </a:avLst>
          </a:prstGeom>
          <a:noFill/>
        </p:spPr>
      </p:pic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453" y="5459718"/>
            <a:ext cx="1157938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/>
              <a:t>" Type in C#</a:t>
            </a:r>
            <a:endParaRPr lang="bg-BG" dirty="0"/>
          </a:p>
        </p:txBody>
      </p:sp>
      <p:pic>
        <p:nvPicPr>
          <p:cNvPr id="58376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7533838" y="1917138"/>
            <a:ext cx="3888099" cy="2916834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127000" dist="381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913934" y="2508426"/>
            <a:ext cx="491673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dynamic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type</a:t>
            </a:r>
            <a:r>
              <a:rPr lang="en-US" dirty="0" smtClean="0"/>
              <a:t> </a:t>
            </a:r>
            <a:r>
              <a:rPr lang="en-US" dirty="0" smtClean="0"/>
              <a:t>in C# is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Defined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hold anything </a:t>
            </a:r>
            <a:r>
              <a:rPr lang="en-US" dirty="0" smtClean="0"/>
              <a:t>(numbers, strings, objects, functions, etc.)</a:t>
            </a:r>
            <a:endParaRPr lang="en-US" sz="5000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Evaluated at runtime (when invoked)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Type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836612" y="4495800"/>
            <a:ext cx="10515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dyn = 5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	// holds number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"Some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				// holds string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 Student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				// holds object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new[] { 5, 8, 10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			// holds array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Func&lt;string, double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&gt;)double.Parse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// holds function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/>
              <a:t> data types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</a:t>
            </a:r>
            <a:r>
              <a:rPr lang="en-US" dirty="0"/>
              <a:t>instances)</a:t>
            </a:r>
          </a:p>
          <a:p>
            <a:pPr lvl="1"/>
            <a:r>
              <a:rPr lang="en-US" dirty="0" smtClean="0"/>
              <a:t>Can hold any C# data, e.g. numbers, strings, arrays, methods</a:t>
            </a:r>
          </a:p>
          <a:p>
            <a:pPr lvl="1"/>
            <a:r>
              <a:rPr lang="en-US" dirty="0" smtClean="0"/>
              <a:t>Strongly typed, need </a:t>
            </a:r>
            <a:r>
              <a:rPr lang="en-US" dirty="0" smtClean="0"/>
              <a:t>casting: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obj;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 smtClean="0"/>
              <a:t> objects</a:t>
            </a:r>
          </a:p>
          <a:p>
            <a:pPr lvl="1"/>
            <a:r>
              <a:rPr lang="en-US" dirty="0"/>
              <a:t>Can hold any C# data, e.g. numbers, strings, arrays,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  <a:r>
              <a:rPr lang="en-US" dirty="0" smtClean="0"/>
              <a:t>, i.e. operations are always valid, but can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vs.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objects always compile, but could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 Types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07008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a = 5;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holds int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b = 2.5;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holds double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c = 5 + 2.5; // evaluated to 7.5 (double)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h = "hello";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w = "world";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str = h + w; // evaluated to string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incorrect = str + a;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x = str / 10; // runtime error!</a:t>
            </a:r>
          </a:p>
        </p:txBody>
      </p:sp>
    </p:spTree>
    <p:extLst>
      <p:ext uri="{BB962C8B-B14F-4D97-AF65-F5344CB8AC3E}">
        <p14:creationId xmlns:p14="http://schemas.microsoft.com/office/powerpoint/2010/main" val="7231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ExpandoObject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dynamic object</a:t>
            </a:r>
          </a:p>
          <a:p>
            <a:pPr lvl="1"/>
            <a:r>
              <a:rPr lang="en-US" dirty="0" smtClean="0"/>
              <a:t>Its members </a:t>
            </a:r>
            <a:r>
              <a:rPr lang="en-US" dirty="0"/>
              <a:t>can be </a:t>
            </a:r>
            <a:r>
              <a:rPr lang="en-US" dirty="0" smtClean="0"/>
              <a:t>dynamically </a:t>
            </a:r>
            <a:r>
              <a:rPr lang="en-US" dirty="0"/>
              <a:t>added </a:t>
            </a:r>
            <a:r>
              <a:rPr lang="en-US" dirty="0" smtClean="0"/>
              <a:t>/ removed </a:t>
            </a:r>
            <a:r>
              <a:rPr lang="en-US" dirty="0"/>
              <a:t>at </a:t>
            </a:r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Part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System.Dynamic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/>
              <a:t>namespace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ExpandoObject</a:t>
            </a:r>
            <a:endParaRPr lang="en-US" noProof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1600" y="3352800"/>
            <a:ext cx="1015735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 contact = new ExpandoObject();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contact.Name = "Asen";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contact.Age = 29;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 = (Action)(() =&gt; { contact.Age++; });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Console.WriteLine("Hi, I'm {0} and I'm {1} years old.",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contact.Name, contact.Age);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7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Enumerations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Structures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Dynamic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Generic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21232697">
            <a:off x="883222" y="5064902"/>
            <a:ext cx="610936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[Description("Adds...")]</a:t>
            </a:r>
            <a:endParaRPr lang="en-US" sz="35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263230" y="206572"/>
            <a:ext cx="3431382" cy="4289228"/>
            <a:chOff x="4415630" y="33137"/>
            <a:chExt cx="3431382" cy="4289228"/>
          </a:xfrm>
        </p:grpSpPr>
        <p:pic>
          <p:nvPicPr>
            <p:cNvPr id="1027" name="Picture 3" descr="C:\Documents\Courses\OOP\OOP Images\cup_PNG200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630" y="33137"/>
              <a:ext cx="3431382" cy="428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17499" y="2956567"/>
              <a:ext cx="1456525" cy="568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Inverted">
                <a:avLst/>
              </a:prstTxWarp>
              <a:spAutoFit/>
            </a:bodyPr>
            <a:lstStyle/>
            <a:p>
              <a:pPr algn="ctr"/>
              <a:r>
                <a:rPr lang="en-US" sz="5400" b="1" dirty="0" smtClean="0">
                  <a:ln w="1841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Cup&lt;T&gt;</a:t>
              </a:r>
              <a:endParaRPr lang="en-US" sz="5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1812" y="1616919"/>
            <a:ext cx="3414600" cy="44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9107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Dynamic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47233"/>
            <a:ext cx="8938472" cy="688256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84" y="1118248"/>
            <a:ext cx="7977928" cy="336656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9246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563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</a:p>
        </p:txBody>
      </p:sp>
      <p:pic>
        <p:nvPicPr>
          <p:cNvPr id="23557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91" y="1842730"/>
            <a:ext cx="3855070" cy="25908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0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5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73" y="1385530"/>
            <a:ext cx="3174765" cy="21336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27" y="2667000"/>
            <a:ext cx="2865322" cy="1925637"/>
          </a:xfrm>
          <a:prstGeom prst="roundRect">
            <a:avLst>
              <a:gd name="adj" fmla="val 7270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5987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 smtClean="0"/>
              <a:t>allow defining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300" dirty="0" smtClean="0"/>
              <a:t> that process data of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 smtClean="0"/>
              <a:t> (generic) type</a:t>
            </a:r>
            <a:endParaRPr lang="en-US" sz="3300" dirty="0"/>
          </a:p>
          <a:p>
            <a:pPr lvl="1">
              <a:lnSpc>
                <a:spcPct val="110000"/>
              </a:lnSpc>
            </a:pPr>
            <a:r>
              <a:rPr lang="en-US" sz="3100" dirty="0" smtClean="0"/>
              <a:t>The class is instantiated (specialized) with different particular types</a:t>
            </a:r>
          </a:p>
          <a:p>
            <a:pPr lvl="1">
              <a:lnSpc>
                <a:spcPct val="110000"/>
              </a:lnSpc>
            </a:pPr>
            <a:r>
              <a:rPr lang="en-US" sz="3100" dirty="0" smtClean="0"/>
              <a:t>Example: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100" dirty="0" smtClean="0"/>
              <a:t> </a:t>
            </a:r>
            <a:r>
              <a:rPr lang="en-US" sz="3100" dirty="0" smtClean="0">
                <a:sym typeface="Wingdings" pitchFamily="2" charset="2"/>
              </a:rPr>
              <a:t>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List&lt;int&gt;</a:t>
            </a:r>
            <a:r>
              <a:rPr lang="en-US" sz="3100" dirty="0" smtClean="0">
                <a:sym typeface="Wingdings" pitchFamily="2" charset="2"/>
              </a:rPr>
              <a:t> 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List&lt;DateTime&gt;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sz="31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300" dirty="0" smtClean="0"/>
              <a:t>Generics are known </a:t>
            </a:r>
            <a:r>
              <a:rPr lang="en-US" sz="3300" dirty="0"/>
              <a:t>as </a:t>
            </a:r>
            <a:r>
              <a:rPr lang="en-US" sz="3300" dirty="0" smtClean="0"/>
              <a:t>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 types</a:t>
            </a:r>
            <a:r>
              <a:rPr lang="en-US" sz="3300" dirty="0" smtClean="0"/>
              <a:t>" or 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template types</a:t>
            </a:r>
            <a:r>
              <a:rPr lang="en-US" sz="3300" dirty="0" smtClean="0"/>
              <a:t>"</a:t>
            </a:r>
            <a:endParaRPr lang="en-US" sz="3300" dirty="0"/>
          </a:p>
          <a:p>
            <a:pPr lvl="1">
              <a:lnSpc>
                <a:spcPct val="11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dirty="0"/>
              <a:t> in C++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/>
              <a:t> in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Generics?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6654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Class – Example</a:t>
            </a:r>
            <a:endParaRPr lang="bg-BG" dirty="0"/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642496" y="1169544"/>
            <a:ext cx="10785916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GenericList&lt;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Add(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element) { …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GenericListExample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int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intList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GenericList&lt;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string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stringList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GenericList&lt;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747544" y="762000"/>
            <a:ext cx="3852068" cy="851297"/>
          </a:xfrm>
          <a:prstGeom prst="wedgeRoundRectCallout">
            <a:avLst>
              <a:gd name="adj1" fmla="val -67570"/>
              <a:gd name="adj2" fmla="val 2404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an unknown type, parameter of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700844" y="2362550"/>
            <a:ext cx="3603368" cy="851297"/>
          </a:xfrm>
          <a:prstGeom prst="wedgeRoundRectCallout">
            <a:avLst>
              <a:gd name="adj1" fmla="val -67434"/>
              <a:gd name="adj2" fmla="val -5972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used in any method in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568249" y="3442447"/>
            <a:ext cx="4012563" cy="851297"/>
          </a:xfrm>
          <a:prstGeom prst="wedgeRoundRectCallout">
            <a:avLst>
              <a:gd name="adj1" fmla="val -60912"/>
              <a:gd name="adj2" fmla="val 5272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 replaced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during the instantiation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875212" y="5673258"/>
            <a:ext cx="4399868" cy="851297"/>
          </a:xfrm>
          <a:prstGeom prst="wedgeRoundRectCallout">
            <a:avLst>
              <a:gd name="adj1" fmla="val 60826"/>
              <a:gd name="adj2" fmla="val -5942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 replaced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during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instantiation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90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Trash\GenericLis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9" y="1295400"/>
            <a:ext cx="6979035" cy="3181950"/>
          </a:xfrm>
          <a:prstGeom prst="roundRect">
            <a:avLst>
              <a:gd name="adj" fmla="val 500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765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961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7747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can also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generic</a:t>
            </a:r>
          </a:p>
          <a:p>
            <a:pPr lvl="1"/>
            <a:r>
              <a:rPr lang="en-US" dirty="0" smtClean="0"/>
              <a:t>Can take generic input and return generic output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259080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CreateArray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bg-BG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</a:t>
            </a:r>
            <a:r>
              <a:rPr lang="bg-BG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int count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[count];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count; i++) arr[i] = value;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strings = CreateArray("hello", 5);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Console.WriteLine(string.Join(", ", strings));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78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 – Example</a:t>
            </a:r>
            <a:endParaRPr lang="bg-BG" dirty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760412" y="1199376"/>
            <a:ext cx="1066800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bg-BG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Min&lt;T&gt;(</a:t>
            </a:r>
            <a:r>
              <a:rPr lang="bg-BG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first, </a:t>
            </a:r>
            <a:r>
              <a:rPr lang="bg-BG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second)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</a:t>
            </a:r>
            <a:r>
              <a:rPr lang="bg-BG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IComparable&lt;</a:t>
            </a:r>
            <a:r>
              <a:rPr lang="bg-BG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(first.CompareTo(second) &lt;=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first;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second;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i = 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j = 7;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min = Min&lt;int&gt;(i, j);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2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Generic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orporate.nobelbiocare.com/Images/en/NB_0000145E_tcm197-21310_tcm269-287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66" y="1168490"/>
            <a:ext cx="6762564" cy="338352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67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r>
              <a:rPr lang="en-US" dirty="0" smtClean="0"/>
              <a:t> that stores objects of any type and supports the following operations:</a:t>
            </a:r>
          </a:p>
          <a:p>
            <a:pPr lvl="1"/>
            <a:r>
              <a:rPr lang="en-US" dirty="0" smtClean="0"/>
              <a:t>Adding / removing </a:t>
            </a:r>
            <a:r>
              <a:rPr lang="en-US" dirty="0" smtClean="0"/>
              <a:t>elements</a:t>
            </a:r>
          </a:p>
          <a:p>
            <a:pPr lvl="1"/>
            <a:r>
              <a:rPr lang="en-US" dirty="0" smtClean="0"/>
              <a:t>Auto-resize when capacity is reached</a:t>
            </a:r>
          </a:p>
          <a:p>
            <a:pPr lvl="1"/>
            <a:r>
              <a:rPr lang="en-US" dirty="0" smtClean="0"/>
              <a:t>Accessing elements by index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 </a:t>
            </a:r>
            <a:r>
              <a:rPr lang="en-US" dirty="0" smtClean="0"/>
              <a:t>method for finding element by value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Min&lt;T&gt;()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Max&lt;T&gt;()</a:t>
            </a:r>
            <a:r>
              <a:rPr lang="en-US" dirty="0" smtClean="0"/>
              <a:t> methods for finding the </a:t>
            </a:r>
            <a:r>
              <a:rPr lang="en-US" dirty="0" smtClean="0"/>
              <a:t>smallest / largest </a:t>
            </a:r>
            <a:r>
              <a:rPr lang="en-US" dirty="0" smtClean="0"/>
              <a:t>element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in Class –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93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2" y="4784350"/>
            <a:ext cx="98298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613212"/>
            <a:ext cx="9829800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Enumerated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http://nineplanets.org/planetor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7826" y="1371600"/>
            <a:ext cx="9669372" cy="3015222"/>
          </a:xfrm>
          <a:prstGeom prst="rect">
            <a:avLst/>
          </a:prstGeom>
          <a:noFill/>
          <a:ln w="3175">
            <a:solidFill>
              <a:schemeClr val="accent4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8558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7420"/>
            <a:ext cx="8938472" cy="688256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to Code Elements</a:t>
            </a:r>
            <a:endParaRPr lang="en-US" dirty="0"/>
          </a:p>
        </p:txBody>
      </p:sp>
      <p:pic>
        <p:nvPicPr>
          <p:cNvPr id="25602" name="Picture 2" descr="http://www.penbaymedia.com/images/library/general_photos/Attribute%20Jel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650" y="1371600"/>
            <a:ext cx="4926578" cy="3286590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6" name="Picture 2" descr="kateri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371599"/>
            <a:ext cx="3994424" cy="3286591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7104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attributes are: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Declarative tags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attaching descriptive information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declarations in the code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Saved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the assembly 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compile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</a:p>
          <a:p>
            <a:pPr lvl="2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Objects derived from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accessed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 runtime (through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reflection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and manipulated by many tools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Developers can define custom attributes</a:t>
            </a:r>
          </a:p>
          <a:p>
            <a:pPr lvl="1">
              <a:spcBef>
                <a:spcPts val="120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Attributes?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pPr>
              <a:lnSpc>
                <a:spcPct val="110000"/>
              </a:lnSpc>
            </a:pP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flags stored as a single integer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– Example</a:t>
            </a:r>
            <a:endParaRPr lang="en-US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95221" y="2641500"/>
            <a:ext cx="10177869" cy="249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System.FlagsAttribute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78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constructors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is assigned to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with Parameters (2)</a:t>
            </a:r>
            <a:endParaRPr lang="en-US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59064" y="2399748"/>
            <a:ext cx="1071389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6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specify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declaration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Properties/AssemblyInfo.cs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file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Set a Target to an Attribute</a:t>
            </a:r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02007" y="1924378"/>
            <a:ext cx="105742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target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assembly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AssemblyTitle("Attributes Demo")]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AssemblyCompany("DemoSoft")]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AssemblyProduct("Enterprise Demo Suite")]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AssemblyVersion("2.0.1.37")]</a:t>
            </a:r>
          </a:p>
          <a:p>
            <a:pPr marR="0" lvl="0" defTabSz="914400" eaLnBrk="0" latin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[Serializable]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[type: Serializable]</a:t>
            </a:r>
          </a:p>
          <a:p>
            <a:pPr marR="0" lvl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TestClass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[NonSerialized]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[field: NonSerialized]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int status;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84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818200"/>
            <a:ext cx="10969943" cy="820600"/>
          </a:xfrm>
        </p:spPr>
        <p:txBody>
          <a:bodyPr/>
          <a:lstStyle/>
          <a:p>
            <a:r>
              <a:rPr lang="en-US" dirty="0" smtClean="0"/>
              <a:t>Using Attributes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7554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6868" name="Picture 4" descr="http://www.embroiderytuition.handembroiderynetwork.com/uploads/images/tuition-promo-images/found-objects-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84" y="968724"/>
            <a:ext cx="6365030" cy="3460400"/>
          </a:xfrm>
          <a:prstGeom prst="rect">
            <a:avLst/>
          </a:prstGeom>
          <a:noFill/>
        </p:spPr>
      </p:pic>
      <p:pic>
        <p:nvPicPr>
          <p:cNvPr id="36866" name="Picture 2" descr="Вижте изображението в пълен разме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10" y="1301646"/>
            <a:ext cx="2450460" cy="1974954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kater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2412" y="2375973"/>
            <a:ext cx="2292100" cy="2272227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7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developers can define their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attributes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[AttributeUsage]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– Example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78842" y="1143000"/>
            <a:ext cx="10825770" cy="5395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[AttributeUsage(AttributeTargets.Struct |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AttributeTargets.Class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| AttributeTargets.Interface, 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AllowMultiple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true)]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AuthorAttribute 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System.Attribute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{ get; private set; 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AuthorAttribute(string name)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this.Name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name;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algn="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Example continues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77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4212" y="1066800"/>
            <a:ext cx="1080240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[Author("Svetlin Nakov")]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("Bay Ivan")]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CustomAttributesDemo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Main(string[] args)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Type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type = typeof(CustomAttributesDemo);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object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[] allAttributes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type.GetCustomAttributes(false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foreach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(AuthorAttribute attr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allAttributes)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Console.WriteLine(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"This class is written by {0}. ", attr.Name);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71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4576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Defining, Applying and</a:t>
            </a:r>
            <a:b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Retrieving Custom Attributes 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1266" name="Picture 2" descr="http://www.zatznotfunny.com/wordpress/wp-content/uploads/2006/06/gadg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251" y="1066800"/>
            <a:ext cx="5146393" cy="2895600"/>
          </a:xfrm>
          <a:prstGeom prst="roundRect">
            <a:avLst>
              <a:gd name="adj" fmla="val 541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77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Enumerations </a:t>
            </a:r>
            <a:r>
              <a:rPr lang="en-US" dirty="0" smtClean="0"/>
              <a:t>are types that hold a value from a fixed set of named constants,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in C#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2438400"/>
            <a:ext cx="10359731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DayOfWeek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Tue, Wed, Thu, Fri, Sat, Sun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EnumExample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DayOfWeek day = DayOfWeek.Wed;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Console.WriteLine(day); </a:t>
            </a:r>
            <a:r>
              <a:rPr lang="en-US" altLang="ko-KR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Enumerations</a:t>
            </a:r>
            <a:r>
              <a:rPr lang="en-US" sz="3200" dirty="0"/>
              <a:t> define a fixed set of </a:t>
            </a:r>
            <a:r>
              <a:rPr lang="en-US" sz="3200" dirty="0" smtClean="0"/>
              <a:t>constants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E.g. the days of the week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sz="3200" dirty="0" smtClean="0"/>
              <a:t> are "value-type" classes</a:t>
            </a:r>
          </a:p>
          <a:p>
            <a:pPr marL="358775" indent="-358775">
              <a:lnSpc>
                <a:spcPct val="95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type </a:t>
            </a:r>
            <a:r>
              <a:rPr lang="en-US" sz="3200" dirty="0"/>
              <a:t>objects can </a:t>
            </a:r>
            <a:r>
              <a:rPr lang="en-US" sz="3200" dirty="0" smtClean="0"/>
              <a:t>hold everything</a:t>
            </a:r>
            <a:endParaRPr lang="en-US" sz="3200" dirty="0"/>
          </a:p>
          <a:p>
            <a:pPr marL="663521" lvl="1" indent="-358775">
              <a:lnSpc>
                <a:spcPct val="95000"/>
              </a:lnSpc>
            </a:pPr>
            <a:r>
              <a:rPr lang="en-US" sz="2800" dirty="0"/>
              <a:t>Evaluated at </a:t>
            </a:r>
            <a:r>
              <a:rPr lang="en-US" sz="2800" dirty="0" smtClean="0"/>
              <a:t>runtime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sz="3200" dirty="0" smtClean="0"/>
              <a:t> are parameterized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Template classes for processing data of unknown (generic) type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 methods</a:t>
            </a:r>
            <a:r>
              <a:rPr lang="en-US" sz="3200" dirty="0" smtClean="0"/>
              <a:t> can accept generic parameter types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 smtClean="0"/>
              <a:t> allow adding metadata in classes / types /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18288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Other Types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4988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 smtClean="0"/>
              <a:t>by Svetlin Nakov &amp; </a:t>
            </a:r>
            <a:r>
              <a:rPr lang="en-US" sz="2000" dirty="0" smtClean="0"/>
              <a:t>Co</a:t>
            </a:r>
            <a:r>
              <a:rPr lang="en-US" sz="2000" dirty="0"/>
              <a:t>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  <a:p>
            <a:pPr marL="377887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74777"/>
            <a:ext cx="10359731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100, Normal = 150, Double = 300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Coffee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CoffeeSize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Coffee(CoffeeSize size)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 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				</a:t>
            </a:r>
            <a:r>
              <a:rPr lang="en-US" altLang="ko-KR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example continues</a:t>
            </a:r>
            <a:r>
              <a:rPr lang="en-US" altLang="ko-KR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66801"/>
            <a:ext cx="10359731" cy="5491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normalCoffee = new Coffee(CoffeeSize.Normal);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doubleCoffee = new Coffee(CoffeeSize.Double);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normalCoffee.Size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(int)normalCoffee.Size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 is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ml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doubleCoffee.Size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(int)doubleCoffee.Size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The Double coffee is 300 ml.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81867" y="914400"/>
            <a:ext cx="6067161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5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252" y="1068115"/>
            <a:ext cx="10563648" cy="820600"/>
          </a:xfrm>
        </p:spPr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  <p:pic>
        <p:nvPicPr>
          <p:cNvPr id="3" name="Picture 2" descr="C:\Documents\Courses\OOP\OOP Images\A-DNA,_B-DNA_and_Z-D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940" y="1905000"/>
            <a:ext cx="6798272" cy="443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1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 </a:t>
            </a:r>
            <a:r>
              <a:rPr lang="en-US" dirty="0" smtClean="0"/>
              <a:t>in C#?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(behaves like a primitive type)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Examples of structures: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Classes are reference types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Declared by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</a:t>
            </a:r>
            <a:r>
              <a:rPr lang="en-US" dirty="0"/>
              <a:t>have fields, properties, constructors, methods, </a:t>
            </a:r>
            <a:r>
              <a:rPr lang="en-US" dirty="0" smtClean="0"/>
              <a:t>etc. </a:t>
            </a:r>
            <a:r>
              <a:rPr lang="bg-BG" dirty="0" smtClean="0"/>
              <a:t>(</a:t>
            </a:r>
            <a:r>
              <a:rPr lang="en-US" dirty="0" smtClean="0"/>
              <a:t>just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bg-BG" dirty="0" smtClean="0"/>
              <a:t>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Always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It cannot be removed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Mostly used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/>
              <a:t> (a bunch of fields)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2258</Words>
  <Application>Microsoft Office PowerPoint</Application>
  <PresentationFormat>Custom</PresentationFormat>
  <Paragraphs>443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Black</vt:lpstr>
      <vt:lpstr>Calibri</vt:lpstr>
      <vt:lpstr>Consolas</vt:lpstr>
      <vt:lpstr>HY중고딕</vt:lpstr>
      <vt:lpstr>Wingdings</vt:lpstr>
      <vt:lpstr>Wingdings 2</vt:lpstr>
      <vt:lpstr>SoftUni 16x9</vt:lpstr>
      <vt:lpstr>3_SoftUni 16x9</vt:lpstr>
      <vt:lpstr>Other Types in OOP</vt:lpstr>
      <vt:lpstr>Table of Contents</vt:lpstr>
      <vt:lpstr>Enumerations</vt:lpstr>
      <vt:lpstr>Enumerations in C#</vt:lpstr>
      <vt:lpstr>Enumerations – Example</vt:lpstr>
      <vt:lpstr>Enumerations – Example (2)</vt:lpstr>
      <vt:lpstr>Enumerations</vt:lpstr>
      <vt:lpstr>C# Structures</vt:lpstr>
      <vt:lpstr>C# Structures</vt:lpstr>
      <vt:lpstr>C# Structures – Example</vt:lpstr>
      <vt:lpstr>C# Structures – Example (2)</vt:lpstr>
      <vt:lpstr>Structures vs Classes</vt:lpstr>
      <vt:lpstr>When to Use struct?</vt:lpstr>
      <vt:lpstr>C# Structures</vt:lpstr>
      <vt:lpstr>The "dynamic" Type in C#</vt:lpstr>
      <vt:lpstr>Dynamic Type</vt:lpstr>
      <vt:lpstr>Dynamic vs. Object</vt:lpstr>
      <vt:lpstr>Using Dynamic Types</vt:lpstr>
      <vt:lpstr>ExpandoObject</vt:lpstr>
      <vt:lpstr>Dynamic Type</vt:lpstr>
      <vt:lpstr>Generic Classes</vt:lpstr>
      <vt:lpstr>What are Generics?</vt:lpstr>
      <vt:lpstr>Generic Class – Example</vt:lpstr>
      <vt:lpstr>Generic Classes</vt:lpstr>
      <vt:lpstr>Generic Methods</vt:lpstr>
      <vt:lpstr>Generic Method – Example</vt:lpstr>
      <vt:lpstr>Generic Methods</vt:lpstr>
      <vt:lpstr>Exercise in Class</vt:lpstr>
      <vt:lpstr>Exercise in Class – CustomList&lt;T&gt;</vt:lpstr>
      <vt:lpstr>Attributes</vt:lpstr>
      <vt:lpstr>What are Attributes?</vt:lpstr>
      <vt:lpstr>Applying Attributes – Example</vt:lpstr>
      <vt:lpstr>Attributes with Parameters (2)</vt:lpstr>
      <vt:lpstr>Set a Target to an Attribute</vt:lpstr>
      <vt:lpstr>Using Attributes</vt:lpstr>
      <vt:lpstr>Custom Attributes</vt:lpstr>
      <vt:lpstr>Custom Attributes – Example</vt:lpstr>
      <vt:lpstr>Custom Attributes – Example (2)</vt:lpstr>
      <vt:lpstr>Defining, Applying and Retrieving Custom Attributes </vt:lpstr>
      <vt:lpstr>Summary</vt:lpstr>
      <vt:lpstr>OOP – Other Types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2015-12-02T14:29:03Z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